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30"/>
  </p:notesMasterIdLst>
  <p:handoutMasterIdLst>
    <p:handoutMasterId r:id="rId31"/>
  </p:handoutMasterIdLst>
  <p:sldIdLst>
    <p:sldId id="257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8" r:id="rId19"/>
    <p:sldId id="289" r:id="rId20"/>
    <p:sldId id="290" r:id="rId21"/>
    <p:sldId id="291" r:id="rId22"/>
    <p:sldId id="292" r:id="rId23"/>
    <p:sldId id="293" r:id="rId24"/>
    <p:sldId id="287" r:id="rId25"/>
    <p:sldId id="286" r:id="rId26"/>
    <p:sldId id="294" r:id="rId27"/>
    <p:sldId id="295" r:id="rId28"/>
    <p:sldId id="296" r:id="rId29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0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 (</a:t>
            </a:r>
            <a:r>
              <a:rPr lang="en-US" dirty="0" err="1"/>
              <a:t>simen.kvaal@kjemi.uio.no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4/9/2024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E95D-D5ED-A8B2-E620-7C7E287F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Transmisjon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refleksjons-koeffisienter</a:t>
            </a:r>
            <a:endParaRPr lang="en-US" dirty="0"/>
          </a:p>
        </p:txBody>
      </p:sp>
      <p:pic>
        <p:nvPicPr>
          <p:cNvPr id="4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8655E26-263D-72EE-33B4-9CD017C90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13" y="1083366"/>
            <a:ext cx="8366966" cy="548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3F03D-74DE-5A5B-DB25-965BED67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72" y="1512375"/>
            <a:ext cx="2197100" cy="85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74EA1-DB62-6E93-04D7-C703D425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72" y="2834737"/>
            <a:ext cx="2184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04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B6CD-E97A-44CB-6707-04F6C1F7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Bølgepakkesimulering</a:t>
            </a:r>
            <a:r>
              <a:rPr lang="en-US" dirty="0"/>
              <a:t> (NB! </a:t>
            </a:r>
            <a:r>
              <a:rPr lang="en-US" dirty="0" err="1"/>
              <a:t>Vertikalt</a:t>
            </a:r>
            <a:r>
              <a:rPr lang="en-US" dirty="0"/>
              <a:t> </a:t>
            </a:r>
            <a:r>
              <a:rPr lang="en-US" dirty="0" err="1"/>
              <a:t>skift</a:t>
            </a:r>
            <a:r>
              <a:rPr lang="en-US" dirty="0"/>
              <a:t> er </a:t>
            </a:r>
            <a:r>
              <a:rPr lang="en-US" dirty="0" err="1"/>
              <a:t>feil</a:t>
            </a:r>
            <a:r>
              <a:rPr lang="en-US" dirty="0"/>
              <a:t> her!)</a:t>
            </a:r>
          </a:p>
        </p:txBody>
      </p:sp>
      <p:pic>
        <p:nvPicPr>
          <p:cNvPr id="4" name="lecture5_potential_step">
            <a:hlinkClick r:id="" action="ppaction://media"/>
            <a:extLst>
              <a:ext uri="{FF2B5EF4-FFF2-40B4-BE49-F238E27FC236}">
                <a16:creationId xmlns:a16="http://schemas.microsoft.com/office/drawing/2014/main" id="{17C710DF-280E-0B3E-D78A-A05F458B7EF9}"/>
              </a:ext>
            </a:extLst>
          </p:cNvPr>
          <p:cNvPicPr>
            <a:picLocks noGrp="1" noChangeAspect="1"/>
          </p:cNvPicPr>
          <p:nvPr>
            <p:ph type="pic" sz="quarter" idx="2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894" y="1180008"/>
            <a:ext cx="10094212" cy="5677992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F813B65-2BAD-96F0-A320-44A7C037B1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DD7F1-B216-6E66-D40E-1FF4F51D4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476" y="1681968"/>
            <a:ext cx="1765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5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AA06-A4C7-67EF-712F-671D18BB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Forklaring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334B25-D094-679A-6F10-F740A98928C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Riktignok</a:t>
            </a:r>
            <a:r>
              <a:rPr lang="en-US" dirty="0"/>
              <a:t> var </a:t>
            </a:r>
            <a:r>
              <a:rPr lang="en-US" dirty="0" err="1"/>
              <a:t>forventet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lavere</a:t>
            </a:r>
            <a:r>
              <a:rPr lang="en-US" dirty="0"/>
              <a:t> </a:t>
            </a:r>
            <a:r>
              <a:rPr lang="en-US" dirty="0" err="1"/>
              <a:t>enn</a:t>
            </a:r>
            <a:r>
              <a:rPr lang="en-US" dirty="0"/>
              <a:t> </a:t>
            </a:r>
            <a:r>
              <a:rPr lang="en-US" dirty="0" err="1"/>
              <a:t>potensialet</a:t>
            </a:r>
            <a:endParaRPr lang="en-US" dirty="0"/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ville</a:t>
            </a:r>
            <a:r>
              <a:rPr lang="en-US" dirty="0"/>
              <a:t> </a:t>
            </a:r>
            <a:r>
              <a:rPr lang="en-US" dirty="0" err="1"/>
              <a:t>blitt</a:t>
            </a:r>
            <a:r>
              <a:rPr lang="en-US" dirty="0"/>
              <a:t> </a:t>
            </a:r>
            <a:r>
              <a:rPr lang="en-US" dirty="0" err="1"/>
              <a:t>reflektert</a:t>
            </a:r>
            <a:endParaRPr lang="en-US" dirty="0"/>
          </a:p>
          <a:p>
            <a:r>
              <a:rPr lang="en-US" dirty="0"/>
              <a:t>Men </a:t>
            </a:r>
            <a:r>
              <a:rPr lang="en-US" dirty="0" err="1"/>
              <a:t>bølgefunksjonen</a:t>
            </a:r>
            <a:r>
              <a:rPr lang="en-US" dirty="0"/>
              <a:t> </a:t>
            </a:r>
            <a:r>
              <a:rPr lang="en-US" dirty="0" err="1"/>
              <a:t>ingen</a:t>
            </a:r>
            <a:r>
              <a:rPr lang="en-US" dirty="0"/>
              <a:t> </a:t>
            </a:r>
            <a:r>
              <a:rPr lang="en-US" dirty="0" err="1"/>
              <a:t>egentilstand</a:t>
            </a:r>
            <a:endParaRPr lang="en-US" dirty="0"/>
          </a:p>
          <a:p>
            <a:pPr lvl="1"/>
            <a:r>
              <a:rPr lang="en-US" dirty="0" err="1"/>
              <a:t>Energien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ingen</a:t>
            </a:r>
            <a:r>
              <a:rPr lang="en-US" dirty="0"/>
              <a:t> </a:t>
            </a:r>
            <a:r>
              <a:rPr lang="en-US" dirty="0" err="1"/>
              <a:t>klart</a:t>
            </a:r>
            <a:r>
              <a:rPr lang="en-US" dirty="0"/>
              <a:t> </a:t>
            </a:r>
            <a:r>
              <a:rPr lang="en-US" dirty="0" err="1"/>
              <a:t>definert</a:t>
            </a:r>
            <a:r>
              <a:rPr lang="en-US" dirty="0"/>
              <a:t> </a:t>
            </a:r>
            <a:r>
              <a:rPr lang="en-US" dirty="0" err="1"/>
              <a:t>verdi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Måler</a:t>
            </a:r>
            <a:r>
              <a:rPr lang="en-US" dirty="0"/>
              <a:t> vi </a:t>
            </a:r>
            <a:r>
              <a:rPr lang="en-US" dirty="0" err="1"/>
              <a:t>energien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den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under </a:t>
            </a:r>
            <a:r>
              <a:rPr lang="en-US" dirty="0" err="1"/>
              <a:t>og</a:t>
            </a:r>
            <a:r>
              <a:rPr lang="en-US" dirty="0"/>
              <a:t> over V0!</a:t>
            </a:r>
          </a:p>
          <a:p>
            <a:r>
              <a:rPr lang="en-US" dirty="0" err="1"/>
              <a:t>Dermed</a:t>
            </a:r>
            <a:r>
              <a:rPr lang="en-US" dirty="0"/>
              <a:t> er det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sannsynlighet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for </a:t>
            </a:r>
            <a:r>
              <a:rPr lang="en-US" dirty="0" err="1"/>
              <a:t>refleksjon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transmisjon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3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A976-AC5F-2BAC-BFF6-4D60E597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Tunnelering</a:t>
            </a:r>
            <a:r>
              <a:rPr lang="en-US" dirty="0"/>
              <a:t> – forts.</a:t>
            </a:r>
          </a:p>
        </p:txBody>
      </p:sp>
      <p:pic>
        <p:nvPicPr>
          <p:cNvPr id="4" name="Content Placeholder 4" descr="A diagram of a waveform&#10;&#10;Description automatically generated">
            <a:extLst>
              <a:ext uri="{FF2B5EF4-FFF2-40B4-BE49-F238E27FC236}">
                <a16:creationId xmlns:a16="http://schemas.microsoft.com/office/drawing/2014/main" id="{49A7BE21-1773-44CF-9F40-91121669270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12" y="727531"/>
            <a:ext cx="10339754" cy="5517850"/>
          </a:xfrm>
        </p:spPr>
      </p:pic>
    </p:spTree>
    <p:extLst>
      <p:ext uri="{BB962C8B-B14F-4D97-AF65-F5344CB8AC3E}">
        <p14:creationId xmlns:p14="http://schemas.microsoft.com/office/powerpoint/2010/main" val="2485705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E63-0C23-309C-6F9A-4F32EAB4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Tunnelering</a:t>
            </a:r>
            <a:r>
              <a:rPr lang="en-US" dirty="0"/>
              <a:t> – </a:t>
            </a:r>
            <a:r>
              <a:rPr lang="en-US" dirty="0" err="1"/>
              <a:t>bølgefunksjonen</a:t>
            </a:r>
            <a:r>
              <a:rPr lang="en-US" dirty="0"/>
              <a:t> (</a:t>
            </a:r>
            <a:r>
              <a:rPr lang="en-US" dirty="0" err="1"/>
              <a:t>utledes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videre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diagram of a wave function&#10;&#10;Description automatically generated">
            <a:extLst>
              <a:ext uri="{FF2B5EF4-FFF2-40B4-BE49-F238E27FC236}">
                <a16:creationId xmlns:a16="http://schemas.microsoft.com/office/drawing/2014/main" id="{036A9D88-ECB3-734B-ADF5-E0369BC5716F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916012"/>
            <a:ext cx="11027214" cy="3183914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4C07CE-A567-E097-C5CE-C27A1FA5ABB8}"/>
              </a:ext>
            </a:extLst>
          </p:cNvPr>
          <p:cNvCxnSpPr/>
          <p:nvPr/>
        </p:nvCxnSpPr>
        <p:spPr>
          <a:xfrm>
            <a:off x="3179299" y="6243710"/>
            <a:ext cx="36435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615DCB-CE96-E854-C97F-DE1577116662}"/>
              </a:ext>
            </a:extLst>
          </p:cNvPr>
          <p:cNvCxnSpPr/>
          <p:nvPr/>
        </p:nvCxnSpPr>
        <p:spPr>
          <a:xfrm>
            <a:off x="7715541" y="6255431"/>
            <a:ext cx="36435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F17CA-E984-BD57-8D00-CB1E7F2B6849}"/>
              </a:ext>
            </a:extLst>
          </p:cNvPr>
          <p:cNvCxnSpPr>
            <a:cxnSpLocks/>
          </p:cNvCxnSpPr>
          <p:nvPr/>
        </p:nvCxnSpPr>
        <p:spPr>
          <a:xfrm>
            <a:off x="6822831" y="4726745"/>
            <a:ext cx="89271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FD918A-DD6D-D9A4-3C00-829D64784976}"/>
              </a:ext>
            </a:extLst>
          </p:cNvPr>
          <p:cNvCxnSpPr>
            <a:cxnSpLocks/>
          </p:cNvCxnSpPr>
          <p:nvPr/>
        </p:nvCxnSpPr>
        <p:spPr>
          <a:xfrm flipV="1">
            <a:off x="6822831" y="4726745"/>
            <a:ext cx="0" cy="151696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9BB7DA-C1C5-AF09-E2DC-2169AA68D914}"/>
              </a:ext>
            </a:extLst>
          </p:cNvPr>
          <p:cNvCxnSpPr>
            <a:cxnSpLocks/>
          </p:cNvCxnSpPr>
          <p:nvPr/>
        </p:nvCxnSpPr>
        <p:spPr>
          <a:xfrm flipV="1">
            <a:off x="7715541" y="4726745"/>
            <a:ext cx="0" cy="15169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035F4A-C89F-B7E6-5EB8-4DEC5324EAE9}"/>
              </a:ext>
            </a:extLst>
          </p:cNvPr>
          <p:cNvCxnSpPr/>
          <p:nvPr/>
        </p:nvCxnSpPr>
        <p:spPr>
          <a:xfrm>
            <a:off x="4402600" y="5050302"/>
            <a:ext cx="1491175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B77CBC-7EB1-C776-4D4E-CB36181F9558}"/>
              </a:ext>
            </a:extLst>
          </p:cNvPr>
          <p:cNvCxnSpPr>
            <a:cxnSpLocks/>
          </p:cNvCxnSpPr>
          <p:nvPr/>
        </p:nvCxnSpPr>
        <p:spPr>
          <a:xfrm flipH="1">
            <a:off x="4402600" y="5485227"/>
            <a:ext cx="1375701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DC329F-8264-9D6B-1ADB-A767D492B8EB}"/>
              </a:ext>
            </a:extLst>
          </p:cNvPr>
          <p:cNvCxnSpPr/>
          <p:nvPr/>
        </p:nvCxnSpPr>
        <p:spPr>
          <a:xfrm>
            <a:off x="8904262" y="5219114"/>
            <a:ext cx="1491175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280F21A-BFDF-2C13-38E8-0E4ABD15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91" y="4770682"/>
            <a:ext cx="1295400" cy="330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1C3C59-CF0D-A5FE-C002-CC340B1C1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720" y="5252902"/>
            <a:ext cx="1282700" cy="33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222D9E-93FF-1234-EBF3-B3CC67043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607" y="4627868"/>
            <a:ext cx="1549400" cy="2794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B320952C-E70A-1FAA-1E31-3D54DE18FE73}"/>
              </a:ext>
            </a:extLst>
          </p:cNvPr>
          <p:cNvSpPr/>
          <p:nvPr/>
        </p:nvSpPr>
        <p:spPr>
          <a:xfrm>
            <a:off x="6865034" y="5050302"/>
            <a:ext cx="850507" cy="590843"/>
          </a:xfrm>
          <a:custGeom>
            <a:avLst/>
            <a:gdLst>
              <a:gd name="connsiteX0" fmla="*/ 0 w 1491175"/>
              <a:gd name="connsiteY0" fmla="*/ 0 h 590843"/>
              <a:gd name="connsiteX1" fmla="*/ 815926 w 1491175"/>
              <a:gd name="connsiteY1" fmla="*/ 464233 h 590843"/>
              <a:gd name="connsiteX2" fmla="*/ 1491175 w 1491175"/>
              <a:gd name="connsiteY2" fmla="*/ 590843 h 59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1175" h="590843">
                <a:moveTo>
                  <a:pt x="0" y="0"/>
                </a:moveTo>
                <a:cubicBezTo>
                  <a:pt x="283698" y="182879"/>
                  <a:pt x="567397" y="365759"/>
                  <a:pt x="815926" y="464233"/>
                </a:cubicBezTo>
                <a:cubicBezTo>
                  <a:pt x="1064455" y="562707"/>
                  <a:pt x="1348154" y="555674"/>
                  <a:pt x="1491175" y="590843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1FE690-9245-1EC2-F9DC-D83176F0A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781" y="4935782"/>
            <a:ext cx="469900" cy="279400"/>
          </a:xfrm>
          <a:prstGeom prst="rect">
            <a:avLst/>
          </a:prstGeom>
          <a:ln w="22225">
            <a:noFill/>
          </a:ln>
        </p:spPr>
      </p:pic>
    </p:spTree>
    <p:extLst>
      <p:ext uri="{BB962C8B-B14F-4D97-AF65-F5344CB8AC3E}">
        <p14:creationId xmlns:p14="http://schemas.microsoft.com/office/powerpoint/2010/main" val="3254899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D3E4-5F50-1538-059A-BD13019C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Bølgefunksjoner</a:t>
            </a:r>
            <a:r>
              <a:rPr lang="en-US" dirty="0"/>
              <a:t>, </a:t>
            </a:r>
            <a:r>
              <a:rPr lang="en-US" dirty="0" err="1"/>
              <a:t>visualisering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DF219-F701-B671-C1F8-975934B82F6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F2FDCFB-0E6F-C280-6C93-42921D242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8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D3E4-5F50-1538-059A-BD13019C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Bølgefunksjoner</a:t>
            </a:r>
            <a:r>
              <a:rPr lang="en-US" dirty="0"/>
              <a:t>, </a:t>
            </a:r>
            <a:r>
              <a:rPr lang="en-US" dirty="0" err="1"/>
              <a:t>visualisering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DF219-F701-B671-C1F8-975934B82F6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F2FDCFB-0E6F-C280-6C93-42921D242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39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D3E4-5F50-1538-059A-BD13019C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Bølgefunksjoner</a:t>
            </a:r>
            <a:r>
              <a:rPr lang="en-US" dirty="0"/>
              <a:t>, </a:t>
            </a:r>
            <a:r>
              <a:rPr lang="en-US" dirty="0" err="1"/>
              <a:t>visualisering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DF219-F701-B671-C1F8-975934B82F6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F2FDCFB-0E6F-C280-6C93-42921D242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2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D3E4-5F50-1538-059A-BD13019C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Bølgefunksjoner</a:t>
            </a:r>
            <a:r>
              <a:rPr lang="en-US" dirty="0"/>
              <a:t>, </a:t>
            </a:r>
            <a:r>
              <a:rPr lang="en-US" dirty="0" err="1"/>
              <a:t>visualisering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DF219-F701-B671-C1F8-975934B82F6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F2FDCFB-0E6F-C280-6C93-42921D242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35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D3E4-5F50-1538-059A-BD13019C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Bølgefunksjoner</a:t>
            </a:r>
            <a:r>
              <a:rPr lang="en-US" dirty="0"/>
              <a:t>, </a:t>
            </a:r>
            <a:r>
              <a:rPr lang="en-US" dirty="0" err="1"/>
              <a:t>visualisering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DF219-F701-B671-C1F8-975934B82F6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F2FDCFB-0E6F-C280-6C93-42921D242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9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C236-AEF3-B469-AD56-20E848C3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Spredning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potensialbarriære</a:t>
            </a:r>
            <a:r>
              <a:rPr lang="en-US" dirty="0"/>
              <a:t>, forts.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985A4-4943-9A5E-926B-E1184DA0FFE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8404843" cy="4975236"/>
          </a:xfrm>
        </p:spPr>
        <p:txBody>
          <a:bodyPr/>
          <a:lstStyle/>
          <a:p>
            <a:r>
              <a:rPr lang="en-US" dirty="0" err="1"/>
              <a:t>Spredning</a:t>
            </a:r>
            <a:r>
              <a:rPr lang="en-US" dirty="0"/>
              <a:t> med E &gt; V0</a:t>
            </a:r>
          </a:p>
          <a:p>
            <a:r>
              <a:rPr lang="en-US" dirty="0" err="1"/>
              <a:t>Innkommende</a:t>
            </a:r>
            <a:r>
              <a:rPr lang="en-US" dirty="0"/>
              <a:t>:</a:t>
            </a:r>
          </a:p>
          <a:p>
            <a:r>
              <a:rPr lang="en-US" dirty="0" err="1"/>
              <a:t>Reflektert</a:t>
            </a:r>
            <a:r>
              <a:rPr lang="en-US" dirty="0"/>
              <a:t>:</a:t>
            </a:r>
          </a:p>
          <a:p>
            <a:r>
              <a:rPr lang="en-US" dirty="0" err="1"/>
              <a:t>Transmittert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Spredning</a:t>
            </a:r>
            <a:r>
              <a:rPr lang="en-US" dirty="0"/>
              <a:t> med E &lt; V0:</a:t>
            </a:r>
          </a:p>
          <a:p>
            <a:r>
              <a:rPr lang="en-US" dirty="0" err="1"/>
              <a:t>Transmittert</a:t>
            </a:r>
            <a:r>
              <a:rPr lang="en-US" dirty="0"/>
              <a:t>: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57F94CA-B1A4-6913-F69B-B33896F29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12" y="0"/>
            <a:ext cx="329107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E614B-A490-3C92-D687-4F44F8E1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524" y="1595782"/>
            <a:ext cx="21209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F75FC5-D4DE-C52C-6FD3-C428691A3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768" y="2118840"/>
            <a:ext cx="2844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BB265-08DA-5646-DD1A-698F87C70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440" y="2656880"/>
            <a:ext cx="30099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FF32FC-EB09-26EA-8B8A-314506C8A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9493" y="5262218"/>
            <a:ext cx="25654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2DBAE-4840-2743-6FE4-0E64DC36A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3557" y="5315268"/>
            <a:ext cx="22479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05767C-725D-79A0-E842-37D448127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3557" y="3199317"/>
            <a:ext cx="2374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6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D3E4-5F50-1538-059A-BD13019C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Bølgefunksjoner</a:t>
            </a:r>
            <a:r>
              <a:rPr lang="en-US" dirty="0"/>
              <a:t>, </a:t>
            </a:r>
            <a:r>
              <a:rPr lang="en-US" dirty="0" err="1"/>
              <a:t>visualisering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DF219-F701-B671-C1F8-975934B82F6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F2FDCFB-0E6F-C280-6C93-42921D242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9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7045-A580-E182-20E4-80600E97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Nobelpris</a:t>
            </a:r>
            <a:r>
              <a:rPr lang="en-US" dirty="0"/>
              <a:t> for </a:t>
            </a:r>
            <a:r>
              <a:rPr lang="en-US" dirty="0" err="1"/>
              <a:t>realisering</a:t>
            </a:r>
            <a:r>
              <a:rPr lang="en-US" dirty="0"/>
              <a:t> av </a:t>
            </a:r>
            <a:r>
              <a:rPr lang="en-US" dirty="0" err="1"/>
              <a:t>tunnelering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1973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3C045C-57B4-4129-32B7-5F120748A72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823683" cy="4975236"/>
          </a:xfrm>
        </p:spPr>
        <p:txBody>
          <a:bodyPr/>
          <a:lstStyle/>
          <a:p>
            <a:r>
              <a:rPr lang="en-US" dirty="0" err="1"/>
              <a:t>Tunnelering</a:t>
            </a:r>
            <a:r>
              <a:rPr lang="en-US" dirty="0"/>
              <a:t> </a:t>
            </a:r>
            <a:r>
              <a:rPr lang="en-US" dirty="0" err="1"/>
              <a:t>først</a:t>
            </a:r>
            <a:r>
              <a:rPr lang="en-US" dirty="0"/>
              <a:t> </a:t>
            </a:r>
            <a:r>
              <a:rPr lang="en-US" dirty="0" err="1"/>
              <a:t>studert</a:t>
            </a:r>
            <a:r>
              <a:rPr lang="en-US" dirty="0"/>
              <a:t> av Friedrich Hund </a:t>
            </a:r>
            <a:r>
              <a:rPr lang="en-US" dirty="0" err="1"/>
              <a:t>i</a:t>
            </a:r>
            <a:r>
              <a:rPr lang="en-US" dirty="0"/>
              <a:t> 1927 (</a:t>
            </a:r>
            <a:r>
              <a:rPr lang="en-US" dirty="0" err="1"/>
              <a:t>dobbeltbrønn</a:t>
            </a:r>
            <a:r>
              <a:rPr lang="en-US" dirty="0"/>
              <a:t>, </a:t>
            </a:r>
            <a:r>
              <a:rPr lang="en-US" dirty="0" err="1"/>
              <a:t>molekylære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)</a:t>
            </a:r>
          </a:p>
          <a:p>
            <a:r>
              <a:rPr lang="en-US" dirty="0"/>
              <a:t>Esaki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Gjæver</a:t>
            </a:r>
            <a:r>
              <a:rPr lang="en-US" dirty="0"/>
              <a:t> </a:t>
            </a:r>
            <a:r>
              <a:rPr lang="en-US" dirty="0" err="1"/>
              <a:t>realiserte</a:t>
            </a:r>
            <a:r>
              <a:rPr lang="en-US" dirty="0"/>
              <a:t> </a:t>
            </a:r>
            <a:r>
              <a:rPr lang="en-US" dirty="0" err="1"/>
              <a:t>tunnelering</a:t>
            </a:r>
            <a:r>
              <a:rPr lang="en-US" dirty="0"/>
              <a:t> (ca. 1960)</a:t>
            </a:r>
          </a:p>
          <a:p>
            <a:r>
              <a:rPr lang="en-US" dirty="0"/>
              <a:t>Josephson </a:t>
            </a:r>
            <a:r>
              <a:rPr lang="en-US" dirty="0" err="1"/>
              <a:t>ble</a:t>
            </a:r>
            <a:r>
              <a:rPr lang="en-US" dirty="0"/>
              <a:t> </a:t>
            </a:r>
            <a:r>
              <a:rPr lang="en-US" dirty="0" err="1"/>
              <a:t>inspirert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predikterte</a:t>
            </a:r>
            <a:r>
              <a:rPr lang="en-US" dirty="0"/>
              <a:t> </a:t>
            </a:r>
            <a:r>
              <a:rPr lang="en-US" dirty="0" err="1"/>
              <a:t>tunnelering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superledere</a:t>
            </a:r>
            <a:endParaRPr lang="en-US" dirty="0"/>
          </a:p>
          <a:p>
            <a:r>
              <a:rPr lang="en-US" dirty="0" err="1"/>
              <a:t>Viktige</a:t>
            </a:r>
            <a:r>
              <a:rPr lang="en-US" dirty="0"/>
              <a:t> </a:t>
            </a:r>
            <a:r>
              <a:rPr lang="en-US" dirty="0" err="1"/>
              <a:t>konsepter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nanoteknologi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dag</a:t>
            </a:r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CF48DF-F1CA-D619-F763-C321F87BF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169" y="941387"/>
            <a:ext cx="4382936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3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42A5D-3B64-8AB1-F999-C9556D25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Tunneling Microscope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624849-4317-AF05-9D06-D85BCF9E0D9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5514194" cy="4975236"/>
          </a:xfrm>
        </p:spPr>
        <p:txBody>
          <a:bodyPr/>
          <a:lstStyle/>
          <a:p>
            <a:r>
              <a:rPr lang="en-US" dirty="0"/>
              <a:t>STM </a:t>
            </a:r>
            <a:r>
              <a:rPr lang="en-US" dirty="0" err="1"/>
              <a:t>oppfunnet</a:t>
            </a:r>
            <a:r>
              <a:rPr lang="en-US" dirty="0"/>
              <a:t> av Binning </a:t>
            </a:r>
            <a:r>
              <a:rPr lang="en-US" dirty="0" err="1"/>
              <a:t>og</a:t>
            </a:r>
            <a:r>
              <a:rPr lang="en-US" dirty="0"/>
              <a:t> Rohrer </a:t>
            </a:r>
            <a:r>
              <a:rPr lang="en-US" dirty="0" err="1"/>
              <a:t>rundt</a:t>
            </a:r>
            <a:r>
              <a:rPr lang="en-US" dirty="0"/>
              <a:t> 1980</a:t>
            </a:r>
          </a:p>
          <a:p>
            <a:r>
              <a:rPr lang="en-US" dirty="0" err="1"/>
              <a:t>Nobelpris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1986</a:t>
            </a:r>
          </a:p>
          <a:p>
            <a:r>
              <a:rPr lang="en-US" dirty="0" err="1"/>
              <a:t>Atomær</a:t>
            </a:r>
            <a:r>
              <a:rPr lang="en-US" dirty="0"/>
              <a:t> </a:t>
            </a:r>
            <a:r>
              <a:rPr lang="en-US" dirty="0" err="1"/>
              <a:t>oppløsning</a:t>
            </a:r>
            <a:endParaRPr lang="en-US" dirty="0"/>
          </a:p>
          <a:p>
            <a:pPr lvl="1"/>
            <a:r>
              <a:rPr lang="en-US" dirty="0"/>
              <a:t>0.1 nm </a:t>
            </a:r>
            <a:r>
              <a:rPr lang="en-US" dirty="0" err="1"/>
              <a:t>lateralt</a:t>
            </a:r>
            <a:r>
              <a:rPr lang="en-US" dirty="0"/>
              <a:t>, 0.01 nm </a:t>
            </a:r>
            <a:r>
              <a:rPr lang="en-US" dirty="0" err="1"/>
              <a:t>vertikalt</a:t>
            </a:r>
            <a:endParaRPr lang="en-US" dirty="0"/>
          </a:p>
          <a:p>
            <a:r>
              <a:rPr lang="en-US" dirty="0" err="1"/>
              <a:t>Anvendelser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Overflatekjemi</a:t>
            </a:r>
            <a:endParaRPr lang="en-US" dirty="0"/>
          </a:p>
          <a:p>
            <a:pPr lvl="1"/>
            <a:r>
              <a:rPr lang="en-US" dirty="0" err="1"/>
              <a:t>Katalyse</a:t>
            </a:r>
            <a:endParaRPr lang="en-US" dirty="0"/>
          </a:p>
          <a:p>
            <a:pPr lvl="1"/>
            <a:r>
              <a:rPr lang="en-US" dirty="0" err="1"/>
              <a:t>Molekylær</a:t>
            </a:r>
            <a:r>
              <a:rPr lang="en-US" dirty="0"/>
              <a:t> </a:t>
            </a:r>
            <a:r>
              <a:rPr lang="en-US" dirty="0" err="1"/>
              <a:t>adsorpsjon</a:t>
            </a:r>
            <a:endParaRPr lang="en-US" dirty="0"/>
          </a:p>
          <a:p>
            <a:pPr lvl="1"/>
            <a:r>
              <a:rPr lang="en-US" dirty="0"/>
              <a:t>...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C3111230-3E43-4C5C-1CE6-42A34B97F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54" y="916012"/>
            <a:ext cx="4752023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BB6D0-02CA-1DFA-4B4E-6C388E12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(111)-</a:t>
            </a:r>
            <a:r>
              <a:rPr lang="en-US" dirty="0" err="1"/>
              <a:t>krystall</a:t>
            </a:r>
            <a:endParaRPr lang="en-US" dirty="0"/>
          </a:p>
        </p:txBody>
      </p:sp>
      <p:pic>
        <p:nvPicPr>
          <p:cNvPr id="5" name="Content Placeholder 4" descr="A graphene grown on a graphene&#10;&#10;Description automatically generated">
            <a:extLst>
              <a:ext uri="{FF2B5EF4-FFF2-40B4-BE49-F238E27FC236}">
                <a16:creationId xmlns:a16="http://schemas.microsoft.com/office/drawing/2014/main" id="{3E38B8A3-7488-5C64-3EB5-0D4A89F830CD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1019248"/>
            <a:ext cx="10909300" cy="4483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D1EEE-66EE-D62C-8986-E17658923C8D}"/>
              </a:ext>
            </a:extLst>
          </p:cNvPr>
          <p:cNvSpPr txBox="1"/>
          <p:nvPr/>
        </p:nvSpPr>
        <p:spPr>
          <a:xfrm>
            <a:off x="1997612" y="5866228"/>
            <a:ext cx="6049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Coraux</a:t>
            </a:r>
            <a:r>
              <a:rPr lang="en-US" sz="2000" dirty="0"/>
              <a:t> at al, </a:t>
            </a:r>
            <a:r>
              <a:rPr lang="en-US" sz="2000" i="1" dirty="0"/>
              <a:t>Nano Lett.</a:t>
            </a:r>
            <a:r>
              <a:rPr lang="en-US" sz="2000" dirty="0"/>
              <a:t> 2008, 8, 2, 565–570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pubs.acs.org</a:t>
            </a:r>
            <a:r>
              <a:rPr lang="en-US" sz="2000" dirty="0"/>
              <a:t>/</a:t>
            </a:r>
            <a:r>
              <a:rPr lang="en-US" sz="2000" dirty="0" err="1"/>
              <a:t>doi</a:t>
            </a:r>
            <a:r>
              <a:rPr lang="en-US" sz="2000" dirty="0"/>
              <a:t>/10.1021/nl0728874</a:t>
            </a:r>
          </a:p>
        </p:txBody>
      </p:sp>
    </p:spTree>
    <p:extLst>
      <p:ext uri="{BB962C8B-B14F-4D97-AF65-F5344CB8AC3E}">
        <p14:creationId xmlns:p14="http://schemas.microsoft.com/office/powerpoint/2010/main" val="887881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5A6C-C63D-57F9-E226-05E50956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Enkelt</a:t>
            </a:r>
            <a:r>
              <a:rPr lang="en-US" dirty="0"/>
              <a:t>-atom-</a:t>
            </a:r>
            <a:r>
              <a:rPr lang="en-US" dirty="0" err="1"/>
              <a:t>katalyse</a:t>
            </a:r>
            <a:r>
              <a:rPr lang="en-US" dirty="0"/>
              <a:t> (SAC) </a:t>
            </a:r>
            <a:r>
              <a:rPr lang="en-US" dirty="0" err="1"/>
              <a:t>avbildet</a:t>
            </a:r>
            <a:r>
              <a:rPr lang="en-US" dirty="0"/>
              <a:t> med STM</a:t>
            </a:r>
          </a:p>
        </p:txBody>
      </p:sp>
      <p:pic>
        <p:nvPicPr>
          <p:cNvPr id="5" name="Content Placeholder 4" descr="A collage of images of a cell&#10;&#10;Description automatically generated">
            <a:extLst>
              <a:ext uri="{FF2B5EF4-FFF2-40B4-BE49-F238E27FC236}">
                <a16:creationId xmlns:a16="http://schemas.microsoft.com/office/drawing/2014/main" id="{9402EF09-020B-C354-D9E0-85AD0810D24B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18" y="745588"/>
            <a:ext cx="7618764" cy="42572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DE739-D4FA-70BD-9D6C-C7D17BB3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4" y="5002823"/>
            <a:ext cx="10662899" cy="8754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1B55BA-9F3A-1D41-E698-134D9B3B3130}"/>
              </a:ext>
            </a:extLst>
          </p:cNvPr>
          <p:cNvSpPr txBox="1"/>
          <p:nvPr/>
        </p:nvSpPr>
        <p:spPr>
          <a:xfrm>
            <a:off x="2286618" y="6119446"/>
            <a:ext cx="9220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Sun et al, </a:t>
            </a:r>
            <a:r>
              <a:rPr lang="en-US" sz="2000" b="1" i="1" dirty="0"/>
              <a:t>EES. </a:t>
            </a:r>
            <a:r>
              <a:rPr lang="en-US" sz="2000" b="1" i="1" dirty="0" err="1"/>
              <a:t>Catal</a:t>
            </a:r>
            <a:r>
              <a:rPr lang="en-US" sz="2000" b="1" i="1" dirty="0"/>
              <a:t>.</a:t>
            </a:r>
            <a:r>
              <a:rPr lang="en-US" sz="2000" dirty="0"/>
              <a:t>, 2023,</a:t>
            </a:r>
            <a:r>
              <a:rPr lang="en-US" sz="2000" b="1" dirty="0"/>
              <a:t>1</a:t>
            </a:r>
            <a:r>
              <a:rPr lang="en-US" sz="2000" dirty="0"/>
              <a:t>, 794-809 (2023)</a:t>
            </a: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doi.org</a:t>
            </a:r>
            <a:r>
              <a:rPr lang="en-US" sz="2000" dirty="0"/>
              <a:t>/10.1039/D3EY00174A</a:t>
            </a:r>
          </a:p>
        </p:txBody>
      </p:sp>
    </p:spTree>
    <p:extLst>
      <p:ext uri="{BB962C8B-B14F-4D97-AF65-F5344CB8AC3E}">
        <p14:creationId xmlns:p14="http://schemas.microsoft.com/office/powerpoint/2010/main" val="1228200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FD08-CFB8-E7E4-CD42-5D288713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/>
          <a:p>
            <a:r>
              <a:rPr lang="en-US" dirty="0"/>
              <a:t>STM er </a:t>
            </a:r>
            <a:r>
              <a:rPr lang="en-US" dirty="0" err="1"/>
              <a:t>tunnelering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praksis</a:t>
            </a:r>
            <a:endParaRPr lang="en-US" dirty="0"/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3BC45BF9-8A4C-6EB5-D34E-185721819A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47" y="996901"/>
            <a:ext cx="6365639" cy="4975225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21AC7D-F8B7-E296-976F-67799E38C29B}"/>
              </a:ext>
            </a:extLst>
          </p:cNvPr>
          <p:cNvCxnSpPr/>
          <p:nvPr/>
        </p:nvCxnSpPr>
        <p:spPr>
          <a:xfrm>
            <a:off x="351691" y="5695070"/>
            <a:ext cx="36435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5711D5-2567-9701-1A13-B0DFE1DD647C}"/>
              </a:ext>
            </a:extLst>
          </p:cNvPr>
          <p:cNvCxnSpPr>
            <a:cxnSpLocks/>
          </p:cNvCxnSpPr>
          <p:nvPr/>
        </p:nvCxnSpPr>
        <p:spPr>
          <a:xfrm flipV="1">
            <a:off x="4887933" y="5695069"/>
            <a:ext cx="3229124" cy="117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6992AA-FD1D-FBDB-AD16-1CF3E9883138}"/>
              </a:ext>
            </a:extLst>
          </p:cNvPr>
          <p:cNvCxnSpPr>
            <a:cxnSpLocks/>
          </p:cNvCxnSpPr>
          <p:nvPr/>
        </p:nvCxnSpPr>
        <p:spPr>
          <a:xfrm>
            <a:off x="3995223" y="4178105"/>
            <a:ext cx="89271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EF2C94-FF18-72DE-CF42-FEC04455D342}"/>
              </a:ext>
            </a:extLst>
          </p:cNvPr>
          <p:cNvCxnSpPr>
            <a:cxnSpLocks/>
          </p:cNvCxnSpPr>
          <p:nvPr/>
        </p:nvCxnSpPr>
        <p:spPr>
          <a:xfrm flipV="1">
            <a:off x="3995223" y="4178105"/>
            <a:ext cx="0" cy="151696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2F9B19-037B-F844-C18C-C8F0A7AABB40}"/>
              </a:ext>
            </a:extLst>
          </p:cNvPr>
          <p:cNvCxnSpPr>
            <a:cxnSpLocks/>
          </p:cNvCxnSpPr>
          <p:nvPr/>
        </p:nvCxnSpPr>
        <p:spPr>
          <a:xfrm flipV="1">
            <a:off x="4887933" y="4178105"/>
            <a:ext cx="0" cy="15169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FC3D5C-9675-69AC-1CA5-DAF0BCF0C7FD}"/>
              </a:ext>
            </a:extLst>
          </p:cNvPr>
          <p:cNvCxnSpPr/>
          <p:nvPr/>
        </p:nvCxnSpPr>
        <p:spPr>
          <a:xfrm>
            <a:off x="1574992" y="4501662"/>
            <a:ext cx="1491175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D0A588-B79D-A029-4A11-949F0A5850D1}"/>
              </a:ext>
            </a:extLst>
          </p:cNvPr>
          <p:cNvCxnSpPr>
            <a:cxnSpLocks/>
          </p:cNvCxnSpPr>
          <p:nvPr/>
        </p:nvCxnSpPr>
        <p:spPr>
          <a:xfrm flipH="1">
            <a:off x="1574992" y="4936587"/>
            <a:ext cx="1375701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26653-FC9B-836B-62F5-A31FA3326BE7}"/>
              </a:ext>
            </a:extLst>
          </p:cNvPr>
          <p:cNvCxnSpPr/>
          <p:nvPr/>
        </p:nvCxnSpPr>
        <p:spPr>
          <a:xfrm>
            <a:off x="5218524" y="4825219"/>
            <a:ext cx="1491175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4F511C2-9A84-09B0-D2F3-4A6FCA09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18" y="3942459"/>
            <a:ext cx="1295400" cy="33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59FECD-0C08-97C1-EFE6-166D8AC83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91" y="4633913"/>
            <a:ext cx="1282700" cy="330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12AA6A-0802-5734-7AE5-2BF576B4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300" y="4100918"/>
            <a:ext cx="1549400" cy="279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026342C6-2E58-EDD2-AE1F-DDCF73BA1B38}"/>
              </a:ext>
            </a:extLst>
          </p:cNvPr>
          <p:cNvSpPr/>
          <p:nvPr/>
        </p:nvSpPr>
        <p:spPr>
          <a:xfrm>
            <a:off x="4037426" y="4501662"/>
            <a:ext cx="850507" cy="590843"/>
          </a:xfrm>
          <a:custGeom>
            <a:avLst/>
            <a:gdLst>
              <a:gd name="connsiteX0" fmla="*/ 0 w 1491175"/>
              <a:gd name="connsiteY0" fmla="*/ 0 h 590843"/>
              <a:gd name="connsiteX1" fmla="*/ 815926 w 1491175"/>
              <a:gd name="connsiteY1" fmla="*/ 464233 h 590843"/>
              <a:gd name="connsiteX2" fmla="*/ 1491175 w 1491175"/>
              <a:gd name="connsiteY2" fmla="*/ 590843 h 59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1175" h="590843">
                <a:moveTo>
                  <a:pt x="0" y="0"/>
                </a:moveTo>
                <a:cubicBezTo>
                  <a:pt x="283698" y="182879"/>
                  <a:pt x="567397" y="365759"/>
                  <a:pt x="815926" y="464233"/>
                </a:cubicBezTo>
                <a:cubicBezTo>
                  <a:pt x="1064455" y="562707"/>
                  <a:pt x="1348154" y="555674"/>
                  <a:pt x="1491175" y="590843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DE5CAD-A7DC-11F0-6A92-048EDAE69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173" y="4387142"/>
            <a:ext cx="469900" cy="279400"/>
          </a:xfrm>
          <a:prstGeom prst="rect">
            <a:avLst/>
          </a:prstGeom>
          <a:ln w="22225"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AE84D6-E88D-F256-8F10-8507EB8AC312}"/>
              </a:ext>
            </a:extLst>
          </p:cNvPr>
          <p:cNvSpPr txBox="1"/>
          <p:nvPr/>
        </p:nvSpPr>
        <p:spPr>
          <a:xfrm>
            <a:off x="1428699" y="5789623"/>
            <a:ext cx="163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9BBF85-7E3D-64A7-BE10-2905CABAB04E}"/>
              </a:ext>
            </a:extLst>
          </p:cNvPr>
          <p:cNvSpPr txBox="1"/>
          <p:nvPr/>
        </p:nvSpPr>
        <p:spPr>
          <a:xfrm>
            <a:off x="5588214" y="5822182"/>
            <a:ext cx="2242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Prøve</a:t>
            </a:r>
            <a:r>
              <a:rPr lang="en-US" sz="2400" dirty="0"/>
              <a:t> (</a:t>
            </a:r>
            <a:r>
              <a:rPr lang="en-US" sz="2400" dirty="0" err="1"/>
              <a:t>leder</a:t>
            </a:r>
            <a:r>
              <a:rPr lang="en-US" sz="24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4AA21-2DC1-0F79-A970-27CC5A79FD01}"/>
              </a:ext>
            </a:extLst>
          </p:cNvPr>
          <p:cNvSpPr txBox="1"/>
          <p:nvPr/>
        </p:nvSpPr>
        <p:spPr>
          <a:xfrm>
            <a:off x="3787756" y="5904105"/>
            <a:ext cx="147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Vakuum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5BBC70-F63C-894C-D56F-68B12EA9DD08}"/>
              </a:ext>
            </a:extLst>
          </p:cNvPr>
          <p:cNvSpPr txBox="1"/>
          <p:nvPr/>
        </p:nvSpPr>
        <p:spPr>
          <a:xfrm>
            <a:off x="640417" y="1167617"/>
            <a:ext cx="6359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/>
              <a:t>Enkleste</a:t>
            </a:r>
            <a:r>
              <a:rPr lang="en-US" sz="2400" dirty="0"/>
              <a:t> </a:t>
            </a:r>
            <a:r>
              <a:rPr lang="en-US" sz="2400" dirty="0" err="1"/>
              <a:t>modell</a:t>
            </a: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/>
              <a:t>Spenning</a:t>
            </a:r>
            <a:r>
              <a:rPr lang="en-US" sz="2400" dirty="0"/>
              <a:t> over </a:t>
            </a:r>
            <a:r>
              <a:rPr lang="en-US" sz="2400" dirty="0" err="1"/>
              <a:t>prope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prøve</a:t>
            </a: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/>
              <a:t>Elektroner</a:t>
            </a:r>
            <a:r>
              <a:rPr lang="en-US" sz="2400" dirty="0"/>
              <a:t> </a:t>
            </a:r>
            <a:r>
              <a:rPr lang="en-US" sz="2400" dirty="0" err="1"/>
              <a:t>akselereres</a:t>
            </a:r>
            <a:r>
              <a:rPr lang="en-US" sz="2400" dirty="0"/>
              <a:t> -&gt; </a:t>
            </a:r>
            <a:r>
              <a:rPr lang="en-US" sz="2400" dirty="0" err="1"/>
              <a:t>innkommende</a:t>
            </a:r>
            <a:r>
              <a:rPr lang="en-US" sz="2400" dirty="0"/>
              <a:t> </a:t>
            </a:r>
            <a:r>
              <a:rPr lang="en-US" sz="2400" dirty="0" err="1"/>
              <a:t>stråle</a:t>
            </a:r>
            <a:r>
              <a:rPr lang="en-US" sz="2400" dirty="0"/>
              <a:t> med </a:t>
            </a:r>
            <a:r>
              <a:rPr lang="en-US" sz="2400" dirty="0" err="1"/>
              <a:t>elektroner</a:t>
            </a: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/>
              <a:t>Strømmen</a:t>
            </a:r>
            <a:r>
              <a:rPr lang="en-US" sz="2400" dirty="0"/>
              <a:t> </a:t>
            </a:r>
            <a:r>
              <a:rPr lang="en-US" sz="2400" dirty="0" err="1"/>
              <a:t>øker</a:t>
            </a:r>
            <a:r>
              <a:rPr lang="en-US" sz="2400" dirty="0"/>
              <a:t> med </a:t>
            </a:r>
            <a:r>
              <a:rPr lang="en-US" sz="2400" dirty="0" err="1"/>
              <a:t>minkende</a:t>
            </a:r>
            <a:r>
              <a:rPr lang="en-US" sz="2400" dirty="0"/>
              <a:t> </a:t>
            </a:r>
            <a:r>
              <a:rPr lang="en-US" sz="2400" dirty="0" err="1"/>
              <a:t>avstand</a:t>
            </a:r>
            <a:r>
              <a:rPr lang="en-US" sz="2400" dirty="0"/>
              <a:t> </a:t>
            </a:r>
            <a:r>
              <a:rPr lang="en-US" sz="2400" i="1" dirty="0"/>
              <a:t>L </a:t>
            </a:r>
            <a:r>
              <a:rPr lang="en-US" sz="2400" dirty="0" err="1"/>
              <a:t>til</a:t>
            </a:r>
            <a:r>
              <a:rPr lang="en-US" sz="2400" dirty="0"/>
              <a:t> </a:t>
            </a:r>
            <a:r>
              <a:rPr lang="en-US" sz="2400" dirty="0" err="1"/>
              <a:t>prøve</a:t>
            </a:r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A48AEE-6E12-5487-77C2-2E5A19BACCDB}"/>
              </a:ext>
            </a:extLst>
          </p:cNvPr>
          <p:cNvCxnSpPr/>
          <p:nvPr/>
        </p:nvCxnSpPr>
        <p:spPr>
          <a:xfrm>
            <a:off x="3995223" y="3928391"/>
            <a:ext cx="89271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>
            <a:extLst>
              <a:ext uri="{FF2B5EF4-FFF2-40B4-BE49-F238E27FC236}">
                <a16:creationId xmlns:a16="http://schemas.microsoft.com/office/drawing/2014/main" id="{C197F61C-FA12-AB1F-D693-4D7282A45E5D}"/>
              </a:ext>
            </a:extLst>
          </p:cNvPr>
          <p:cNvSpPr/>
          <p:nvPr/>
        </p:nvSpPr>
        <p:spPr>
          <a:xfrm>
            <a:off x="4369716" y="3066757"/>
            <a:ext cx="2017016" cy="731520"/>
          </a:xfrm>
          <a:custGeom>
            <a:avLst/>
            <a:gdLst>
              <a:gd name="connsiteX0" fmla="*/ 2017016 w 2017016"/>
              <a:gd name="connsiteY0" fmla="*/ 0 h 731520"/>
              <a:gd name="connsiteX1" fmla="*/ 1580918 w 2017016"/>
              <a:gd name="connsiteY1" fmla="*/ 492369 h 731520"/>
              <a:gd name="connsiteX2" fmla="*/ 1369902 w 2017016"/>
              <a:gd name="connsiteY2" fmla="*/ 478301 h 731520"/>
              <a:gd name="connsiteX3" fmla="*/ 933804 w 2017016"/>
              <a:gd name="connsiteY3" fmla="*/ 309489 h 731520"/>
              <a:gd name="connsiteX4" fmla="*/ 891601 w 2017016"/>
              <a:gd name="connsiteY4" fmla="*/ 295421 h 731520"/>
              <a:gd name="connsiteX5" fmla="*/ 750924 w 2017016"/>
              <a:gd name="connsiteY5" fmla="*/ 267286 h 731520"/>
              <a:gd name="connsiteX6" fmla="*/ 441435 w 2017016"/>
              <a:gd name="connsiteY6" fmla="*/ 239151 h 731520"/>
              <a:gd name="connsiteX7" fmla="*/ 230419 w 2017016"/>
              <a:gd name="connsiteY7" fmla="*/ 267286 h 731520"/>
              <a:gd name="connsiteX8" fmla="*/ 131946 w 2017016"/>
              <a:gd name="connsiteY8" fmla="*/ 323557 h 731520"/>
              <a:gd name="connsiteX9" fmla="*/ 33472 w 2017016"/>
              <a:gd name="connsiteY9" fmla="*/ 407963 h 731520"/>
              <a:gd name="connsiteX10" fmla="*/ 33472 w 2017016"/>
              <a:gd name="connsiteY10" fmla="*/ 717452 h 731520"/>
              <a:gd name="connsiteX11" fmla="*/ 47539 w 2017016"/>
              <a:gd name="connsiteY11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7016" h="731520">
                <a:moveTo>
                  <a:pt x="2017016" y="0"/>
                </a:moveTo>
                <a:cubicBezTo>
                  <a:pt x="1871650" y="164123"/>
                  <a:pt x="1757228" y="362053"/>
                  <a:pt x="1580918" y="492369"/>
                </a:cubicBezTo>
                <a:cubicBezTo>
                  <a:pt x="1524228" y="534270"/>
                  <a:pt x="1437740" y="497473"/>
                  <a:pt x="1369902" y="478301"/>
                </a:cubicBezTo>
                <a:cubicBezTo>
                  <a:pt x="1219900" y="435909"/>
                  <a:pt x="1079401" y="365159"/>
                  <a:pt x="933804" y="309489"/>
                </a:cubicBezTo>
                <a:cubicBezTo>
                  <a:pt x="919953" y="304193"/>
                  <a:pt x="906050" y="298755"/>
                  <a:pt x="891601" y="295421"/>
                </a:cubicBezTo>
                <a:cubicBezTo>
                  <a:pt x="845005" y="284668"/>
                  <a:pt x="798508" y="272044"/>
                  <a:pt x="750924" y="267286"/>
                </a:cubicBezTo>
                <a:cubicBezTo>
                  <a:pt x="554062" y="247599"/>
                  <a:pt x="657210" y="257131"/>
                  <a:pt x="441435" y="239151"/>
                </a:cubicBezTo>
                <a:cubicBezTo>
                  <a:pt x="392984" y="243555"/>
                  <a:pt x="290072" y="244916"/>
                  <a:pt x="230419" y="267286"/>
                </a:cubicBezTo>
                <a:cubicBezTo>
                  <a:pt x="206763" y="276157"/>
                  <a:pt x="153110" y="305416"/>
                  <a:pt x="131946" y="323557"/>
                </a:cubicBezTo>
                <a:cubicBezTo>
                  <a:pt x="12557" y="425891"/>
                  <a:pt x="130356" y="343374"/>
                  <a:pt x="33472" y="407963"/>
                </a:cubicBezTo>
                <a:cubicBezTo>
                  <a:pt x="-15216" y="554022"/>
                  <a:pt x="-6907" y="488635"/>
                  <a:pt x="33472" y="717452"/>
                </a:cubicBezTo>
                <a:cubicBezTo>
                  <a:pt x="34624" y="723983"/>
                  <a:pt x="42850" y="726831"/>
                  <a:pt x="47539" y="731520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41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6850-D5F3-57C4-4D27-BA2419C7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11B66-91A2-2506-C4D7-7032D07093E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FF8BFD1-1A64-A2C7-AD83-0F47E45E8F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6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6850-D5F3-57C4-4D27-BA2419C7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11B66-91A2-2506-C4D7-7032D07093E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FF8BFD1-1A64-A2C7-AD83-0F47E45E8F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3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6850-D5F3-57C4-4D27-BA2419C7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11B66-91A2-2506-C4D7-7032D07093E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FF8BFD1-1A64-A2C7-AD83-0F47E45E8F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9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6850-D5F3-57C4-4D27-BA2419C7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11B66-91A2-2506-C4D7-7032D07093E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FF8BFD1-1A64-A2C7-AD83-0F47E45E8F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4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6850-D5F3-57C4-4D27-BA2419C7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11B66-91A2-2506-C4D7-7032D07093E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FF8BFD1-1A64-A2C7-AD83-0F47E45E8F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8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6850-D5F3-57C4-4D27-BA2419C7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 anchor="t">
            <a:normAutofit/>
          </a:bodyPr>
          <a:lstStyle/>
          <a:p>
            <a:r>
              <a:rPr lang="en-US" dirty="0" err="1"/>
              <a:t>Bølgefunksjonene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11B66-91A2-2506-C4D7-7032D07093E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>
          <a:xfrm>
            <a:off x="980768" y="1180008"/>
            <a:ext cx="10230464" cy="567799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FF8BFD1-1A64-A2C7-AD83-0F47E45E8F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4E06-44BF-3D2C-07F0-98411795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Sannsynlighetsstrøm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3492C8-E9A0-8770-82B8-B4A5126A0F0A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0212803" cy="2690126"/>
          </a:xfrm>
        </p:spPr>
        <p:txBody>
          <a:bodyPr/>
          <a:lstStyle/>
          <a:p>
            <a:r>
              <a:rPr lang="en-US" dirty="0" err="1"/>
              <a:t>Strøm</a:t>
            </a:r>
            <a:r>
              <a:rPr lang="en-US" dirty="0"/>
              <a:t> = </a:t>
            </a:r>
            <a:r>
              <a:rPr lang="en-US" dirty="0" err="1"/>
              <a:t>antall</a:t>
            </a:r>
            <a:r>
              <a:rPr lang="en-US" dirty="0"/>
              <a:t> </a:t>
            </a:r>
            <a:r>
              <a:rPr lang="en-US" dirty="0" err="1"/>
              <a:t>partikler</a:t>
            </a:r>
            <a:r>
              <a:rPr lang="en-US" dirty="0"/>
              <a:t> per </a:t>
            </a:r>
            <a:r>
              <a:rPr lang="en-US" dirty="0" err="1"/>
              <a:t>tid</a:t>
            </a:r>
            <a:r>
              <a:rPr lang="en-US" dirty="0"/>
              <a:t> </a:t>
            </a:r>
            <a:r>
              <a:rPr lang="en-US" dirty="0" err="1"/>
              <a:t>gjennom</a:t>
            </a:r>
            <a:r>
              <a:rPr lang="en-US" dirty="0"/>
              <a:t> </a:t>
            </a:r>
            <a:r>
              <a:rPr lang="en-US" dirty="0" err="1"/>
              <a:t>flate</a:t>
            </a:r>
            <a:r>
              <a:rPr lang="en-US" dirty="0"/>
              <a:t> </a:t>
            </a:r>
            <a:r>
              <a:rPr lang="en-US" i="1" dirty="0"/>
              <a:t>A</a:t>
            </a:r>
          </a:p>
          <a:p>
            <a:r>
              <a:rPr lang="en-US" i="1" dirty="0" err="1"/>
              <a:t>Sannsynlighetsbevaring</a:t>
            </a:r>
            <a:r>
              <a:rPr lang="en-US" i="1" dirty="0"/>
              <a:t> &lt;-&gt; </a:t>
            </a:r>
            <a:r>
              <a:rPr lang="en-US" i="1" dirty="0" err="1"/>
              <a:t>massebevaring</a:t>
            </a:r>
            <a:endParaRPr lang="en-US" i="1" dirty="0"/>
          </a:p>
          <a:p>
            <a:r>
              <a:rPr lang="en-US" dirty="0" err="1"/>
              <a:t>Tenker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masse </a:t>
            </a:r>
            <a:r>
              <a:rPr lang="en-US" dirty="0" err="1"/>
              <a:t>bittesmå</a:t>
            </a:r>
            <a:r>
              <a:rPr lang="en-US" dirty="0"/>
              <a:t> </a:t>
            </a:r>
            <a:r>
              <a:rPr lang="en-US" dirty="0" err="1"/>
              <a:t>partikler</a:t>
            </a:r>
            <a:r>
              <a:rPr lang="en-US" dirty="0"/>
              <a:t> med total masse 1</a:t>
            </a:r>
          </a:p>
          <a:p>
            <a:r>
              <a:rPr lang="en-US" dirty="0" err="1"/>
              <a:t>Fordelt</a:t>
            </a:r>
            <a:r>
              <a:rPr lang="en-US" dirty="0"/>
              <a:t> </a:t>
            </a:r>
            <a:r>
              <a:rPr lang="en-US" dirty="0" err="1"/>
              <a:t>utover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rommet</a:t>
            </a:r>
            <a:r>
              <a:rPr lang="en-US" dirty="0"/>
              <a:t> med </a:t>
            </a:r>
            <a:r>
              <a:rPr lang="en-US" dirty="0" err="1"/>
              <a:t>tetthet</a:t>
            </a:r>
            <a:r>
              <a:rPr lang="en-US" dirty="0"/>
              <a:t> 𝜌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hastighet</a:t>
            </a:r>
            <a:r>
              <a:rPr lang="en-US" dirty="0"/>
              <a:t> </a:t>
            </a:r>
            <a:r>
              <a:rPr lang="en-US" b="1" dirty="0"/>
              <a:t>v</a:t>
            </a:r>
            <a:r>
              <a:rPr lang="en-US" dirty="0"/>
              <a:t> </a:t>
            </a:r>
          </a:p>
          <a:p>
            <a:r>
              <a:rPr lang="en-US" dirty="0" err="1"/>
              <a:t>Strømtettheten</a:t>
            </a:r>
            <a:r>
              <a:rPr lang="en-US" dirty="0"/>
              <a:t> er </a:t>
            </a:r>
            <a:r>
              <a:rPr lang="en-US" b="1" dirty="0"/>
              <a:t>j</a:t>
            </a:r>
            <a:r>
              <a:rPr lang="en-US" dirty="0"/>
              <a:t> = 𝜌</a:t>
            </a:r>
            <a:r>
              <a:rPr lang="en-US" b="1" dirty="0"/>
              <a:t>v</a:t>
            </a:r>
          </a:p>
          <a:p>
            <a:r>
              <a:rPr lang="en-US" b="1" dirty="0" err="1"/>
              <a:t>Kvantemekanikk</a:t>
            </a:r>
            <a:r>
              <a:rPr lang="en-US" b="1" dirty="0"/>
              <a:t>:</a:t>
            </a:r>
          </a:p>
          <a:p>
            <a:endParaRPr lang="en-US" i="1" dirty="0"/>
          </a:p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2C414B-B21B-3416-5E67-AC0087216F1F}"/>
              </a:ext>
            </a:extLst>
          </p:cNvPr>
          <p:cNvGrpSpPr/>
          <p:nvPr/>
        </p:nvGrpSpPr>
        <p:grpSpPr>
          <a:xfrm>
            <a:off x="4974934" y="2925913"/>
            <a:ext cx="6836898" cy="3502857"/>
            <a:chOff x="1702191" y="2440743"/>
            <a:chExt cx="6836898" cy="350285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ACC2C0C-D73E-90D9-AD80-FDF762439200}"/>
                </a:ext>
              </a:extLst>
            </p:cNvPr>
            <p:cNvGrpSpPr/>
            <p:nvPr/>
          </p:nvGrpSpPr>
          <p:grpSpPr>
            <a:xfrm>
              <a:off x="7272997" y="3239086"/>
              <a:ext cx="1266092" cy="295422"/>
              <a:chOff x="1702191" y="3239086"/>
              <a:chExt cx="1266092" cy="295422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F014507B-0BF2-DB68-01D4-15C3B3D35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F16AD80-3BDD-B5AA-C878-6A5C5DA56B47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DD62564-595F-8DE6-510A-A6DC6FBC5A85}"/>
                </a:ext>
              </a:extLst>
            </p:cNvPr>
            <p:cNvGrpSpPr/>
            <p:nvPr/>
          </p:nvGrpSpPr>
          <p:grpSpPr>
            <a:xfrm>
              <a:off x="7258929" y="4012809"/>
              <a:ext cx="1266092" cy="295422"/>
              <a:chOff x="1702191" y="3239086"/>
              <a:chExt cx="1266092" cy="29542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086A870-4F33-BF69-8639-D55CAB585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CCE9581-D610-3105-133F-7672A1BE441C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80FE44A-6973-DC9E-D870-36B693CBABDC}"/>
                </a:ext>
              </a:extLst>
            </p:cNvPr>
            <p:cNvGrpSpPr/>
            <p:nvPr/>
          </p:nvGrpSpPr>
          <p:grpSpPr>
            <a:xfrm>
              <a:off x="6569612" y="4800600"/>
              <a:ext cx="1266092" cy="295422"/>
              <a:chOff x="1702191" y="3239086"/>
              <a:chExt cx="1266092" cy="295422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48A4C03-8AA5-1035-CF86-05B785B52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13C66EF-99E8-C852-CE08-418AE741E599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BC9E66A-B93E-EF32-CA4A-D8527DB0626A}"/>
                </a:ext>
              </a:extLst>
            </p:cNvPr>
            <p:cNvGrpSpPr/>
            <p:nvPr/>
          </p:nvGrpSpPr>
          <p:grpSpPr>
            <a:xfrm>
              <a:off x="7104185" y="4420773"/>
              <a:ext cx="1266092" cy="295422"/>
              <a:chOff x="1702191" y="3239086"/>
              <a:chExt cx="1266092" cy="295422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0B16454-AB14-A5D3-0578-4AE37B00B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E188FB-4395-DA79-E959-EF674B85873F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D8E8E37-A1E3-4BB1-F654-A1C08A759C29}"/>
                </a:ext>
              </a:extLst>
            </p:cNvPr>
            <p:cNvGrpSpPr/>
            <p:nvPr/>
          </p:nvGrpSpPr>
          <p:grpSpPr>
            <a:xfrm>
              <a:off x="6049107" y="3407898"/>
              <a:ext cx="1266092" cy="295422"/>
              <a:chOff x="1702191" y="3239086"/>
              <a:chExt cx="1266092" cy="295422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F2F3FBE-2650-DD94-86FD-DED639E52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0BE09AA-159A-A3BA-726A-C4FF892F7864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F1974F0-E265-5FFA-390E-DCAB33ADD199}"/>
                </a:ext>
              </a:extLst>
            </p:cNvPr>
            <p:cNvSpPr/>
            <p:nvPr/>
          </p:nvSpPr>
          <p:spPr>
            <a:xfrm rot="16200000">
              <a:off x="5176911" y="2968283"/>
              <a:ext cx="3502856" cy="2447778"/>
            </a:xfrm>
            <a:prstGeom prst="parallelogram">
              <a:avLst/>
            </a:prstGeom>
            <a:solidFill>
              <a:schemeClr val="accent1">
                <a:lumMod val="75000"/>
                <a:alpha val="63042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5E88F0-28C7-FCCB-65BF-9749533CCE1A}"/>
                </a:ext>
              </a:extLst>
            </p:cNvPr>
            <p:cNvGrpSpPr/>
            <p:nvPr/>
          </p:nvGrpSpPr>
          <p:grpSpPr>
            <a:xfrm>
              <a:off x="1702191" y="3239086"/>
              <a:ext cx="1266092" cy="295422"/>
              <a:chOff x="1702191" y="3239086"/>
              <a:chExt cx="1266092" cy="29542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A66A67C-5C18-2E52-2322-4310A98C3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E194DB6-0C56-B05A-EF8B-0CDCA9D39251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E4CA6D-1F28-4AE9-09EB-542DEB92CC27}"/>
                </a:ext>
              </a:extLst>
            </p:cNvPr>
            <p:cNvSpPr txBox="1"/>
            <p:nvPr/>
          </p:nvSpPr>
          <p:spPr>
            <a:xfrm>
              <a:off x="7709095" y="2440743"/>
              <a:ext cx="309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A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709213C-B851-862D-936E-9B61CB9D5C53}"/>
                </a:ext>
              </a:extLst>
            </p:cNvPr>
            <p:cNvGrpSpPr/>
            <p:nvPr/>
          </p:nvGrpSpPr>
          <p:grpSpPr>
            <a:xfrm>
              <a:off x="1969477" y="3787726"/>
              <a:ext cx="1266092" cy="295422"/>
              <a:chOff x="1702191" y="3239086"/>
              <a:chExt cx="1266092" cy="29542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DC9C3C3-4E04-4D54-7167-D1C8E7F00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BDCB722-416E-9BD6-B41E-DAC68653749D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CBB0D17-3A88-CC41-7900-5E00D675E217}"/>
                </a:ext>
              </a:extLst>
            </p:cNvPr>
            <p:cNvGrpSpPr/>
            <p:nvPr/>
          </p:nvGrpSpPr>
          <p:grpSpPr>
            <a:xfrm>
              <a:off x="2574388" y="3548575"/>
              <a:ext cx="1266092" cy="295422"/>
              <a:chOff x="1702191" y="3239086"/>
              <a:chExt cx="1266092" cy="295422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80CAB4F-C926-7FD2-F826-949A7A075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6523191-DEF3-AA9B-68CF-A1DFB84E0FA8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CA31A6-D7D9-29B1-60C7-61F9CAA11D5D}"/>
                </a:ext>
              </a:extLst>
            </p:cNvPr>
            <p:cNvGrpSpPr/>
            <p:nvPr/>
          </p:nvGrpSpPr>
          <p:grpSpPr>
            <a:xfrm>
              <a:off x="3179299" y="2901461"/>
              <a:ext cx="1266092" cy="295422"/>
              <a:chOff x="1702191" y="3239086"/>
              <a:chExt cx="1266092" cy="29542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BCC2300-3C3A-A46B-2E0F-13A0911A4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F718128-7269-EC57-BBF6-C4ED6663380D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6102C2C-0233-6D54-7DB0-E6A38A71ECFA}"/>
                </a:ext>
              </a:extLst>
            </p:cNvPr>
            <p:cNvGrpSpPr/>
            <p:nvPr/>
          </p:nvGrpSpPr>
          <p:grpSpPr>
            <a:xfrm>
              <a:off x="3713871" y="3281289"/>
              <a:ext cx="1266092" cy="295422"/>
              <a:chOff x="1702191" y="3239086"/>
              <a:chExt cx="1266092" cy="29542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06785C7-653A-9E55-F8B4-2EEDBF351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7515138-FAFB-1909-D3E3-2F7D756B91F5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717998-5FBC-006C-60E8-0A141147DD04}"/>
                </a:ext>
              </a:extLst>
            </p:cNvPr>
            <p:cNvGrpSpPr/>
            <p:nvPr/>
          </p:nvGrpSpPr>
          <p:grpSpPr>
            <a:xfrm>
              <a:off x="4473526" y="4392637"/>
              <a:ext cx="1266092" cy="295422"/>
              <a:chOff x="1702191" y="3239086"/>
              <a:chExt cx="1266092" cy="29542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980DBC8-8808-AB59-0CB2-FCA759FC11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26147E-08CD-B5DF-BA02-8B4C3877BC0E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AF7CB6D-45B5-E6D6-F449-0FA947EFC142}"/>
                </a:ext>
              </a:extLst>
            </p:cNvPr>
            <p:cNvGrpSpPr/>
            <p:nvPr/>
          </p:nvGrpSpPr>
          <p:grpSpPr>
            <a:xfrm>
              <a:off x="3376246" y="4350434"/>
              <a:ext cx="1266092" cy="295422"/>
              <a:chOff x="1702191" y="3239086"/>
              <a:chExt cx="1266092" cy="295422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9E8B976-791F-E9C3-532E-80742B4A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844B189-D97B-AFB3-3ADE-7D11234FDD63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4687B4C-C61C-75F4-AF18-A8553B603AB8}"/>
                </a:ext>
              </a:extLst>
            </p:cNvPr>
            <p:cNvGrpSpPr/>
            <p:nvPr/>
          </p:nvGrpSpPr>
          <p:grpSpPr>
            <a:xfrm>
              <a:off x="3882683" y="3956538"/>
              <a:ext cx="1266092" cy="295422"/>
              <a:chOff x="1702191" y="3239086"/>
              <a:chExt cx="1266092" cy="295422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C3A2306-5C6A-8ECE-50C1-0DC452DB3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D316F4B-9A87-3EF9-98B8-9991C0E8734D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D2ADAB6-838D-0836-A7C1-7B2112E3F69F}"/>
                </a:ext>
              </a:extLst>
            </p:cNvPr>
            <p:cNvGrpSpPr/>
            <p:nvPr/>
          </p:nvGrpSpPr>
          <p:grpSpPr>
            <a:xfrm>
              <a:off x="2743199" y="4266028"/>
              <a:ext cx="1266092" cy="295422"/>
              <a:chOff x="1702191" y="3239086"/>
              <a:chExt cx="1266092" cy="295422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94C8A0D-F619-8263-48F9-E54EC2DB8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8DF0C9-785E-7B4A-CBFE-099370E1DF98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E923D54-47C5-A375-F2A3-A450F0BE4C40}"/>
                </a:ext>
              </a:extLst>
            </p:cNvPr>
            <p:cNvGrpSpPr/>
            <p:nvPr/>
          </p:nvGrpSpPr>
          <p:grpSpPr>
            <a:xfrm>
              <a:off x="4656406" y="4786533"/>
              <a:ext cx="1266092" cy="295422"/>
              <a:chOff x="1702191" y="3239086"/>
              <a:chExt cx="1266092" cy="295422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516121D-978B-13D8-42CA-8ED608D0F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75C9F6C-8576-8FA4-F3E1-A6EC070FAD73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C57FA89-9BAB-EDB7-BFA9-D2D6A46683A7}"/>
                </a:ext>
              </a:extLst>
            </p:cNvPr>
            <p:cNvGrpSpPr/>
            <p:nvPr/>
          </p:nvGrpSpPr>
          <p:grpSpPr>
            <a:xfrm>
              <a:off x="5275385" y="4561450"/>
              <a:ext cx="1266092" cy="295422"/>
              <a:chOff x="1702191" y="3239086"/>
              <a:chExt cx="1266092" cy="295422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B7EDF51-176A-9CE3-5C76-CD88535B8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621A622-7FD8-8A6D-5173-3454BBE48751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B65E9C9-0F6B-03CF-B3B8-D1D8ECF82031}"/>
                </a:ext>
              </a:extLst>
            </p:cNvPr>
            <p:cNvGrpSpPr/>
            <p:nvPr/>
          </p:nvGrpSpPr>
          <p:grpSpPr>
            <a:xfrm>
              <a:off x="5064369" y="3745523"/>
              <a:ext cx="1266092" cy="295422"/>
              <a:chOff x="1702191" y="3239086"/>
              <a:chExt cx="1266092" cy="295422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089A39-071F-664B-77C5-E989C9ADC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6174E24-C98F-D99B-E367-A1CC3AEAB597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9F64067-AF0C-4864-1A19-109B0D5FF7B8}"/>
                </a:ext>
              </a:extLst>
            </p:cNvPr>
            <p:cNvGrpSpPr/>
            <p:nvPr/>
          </p:nvGrpSpPr>
          <p:grpSpPr>
            <a:xfrm>
              <a:off x="4149969" y="3492304"/>
              <a:ext cx="1266092" cy="295422"/>
              <a:chOff x="1702191" y="3239086"/>
              <a:chExt cx="1266092" cy="295422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6DBAAB5-CC01-90A5-5CEF-7C8154344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8E3BBE5-DB0E-5919-5EC0-3588F8D2C61D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350CEC-6B3B-7DD5-AB0C-057B8DBD7095}"/>
                </a:ext>
              </a:extLst>
            </p:cNvPr>
            <p:cNvGrpSpPr/>
            <p:nvPr/>
          </p:nvGrpSpPr>
          <p:grpSpPr>
            <a:xfrm>
              <a:off x="4403188" y="2915529"/>
              <a:ext cx="1266092" cy="295422"/>
              <a:chOff x="1702191" y="3239086"/>
              <a:chExt cx="1266092" cy="295422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18603B4-39F5-18B2-6458-4472C77E1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613" y="3386797"/>
                <a:ext cx="970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5F93D89-21CB-3377-3A69-24EBAD36C615}"/>
                  </a:ext>
                </a:extLst>
              </p:cNvPr>
              <p:cNvSpPr/>
              <p:nvPr/>
            </p:nvSpPr>
            <p:spPr>
              <a:xfrm>
                <a:off x="1702191" y="3239086"/>
                <a:ext cx="295422" cy="295422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354623FE-8082-5A21-4BFA-075FA0EC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03" y="5406334"/>
            <a:ext cx="4394200" cy="7366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4301AF6-2BA7-9544-CDBC-5FBB59BA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46" y="4589419"/>
            <a:ext cx="3619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40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</TotalTime>
  <Words>358</Words>
  <Application>Microsoft Macintosh PowerPoint</Application>
  <PresentationFormat>Widescreen</PresentationFormat>
  <Paragraphs>75</Paragraphs>
  <Slides>25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Arial, sans-serif</vt:lpstr>
      <vt:lpstr>Calibri</vt:lpstr>
      <vt:lpstr>Office Theme</vt:lpstr>
      <vt:lpstr>KJM2601 – forelesning 5</vt:lpstr>
      <vt:lpstr>Spredning på potensialbarriære, forts.</vt:lpstr>
      <vt:lpstr>Bølgefunksjonene</vt:lpstr>
      <vt:lpstr>Bølgefunksjonene</vt:lpstr>
      <vt:lpstr>Bølgefunksjonene</vt:lpstr>
      <vt:lpstr>Bølgefunksjonene</vt:lpstr>
      <vt:lpstr>Bølgefunksjonene</vt:lpstr>
      <vt:lpstr>Bølgefunksjonene</vt:lpstr>
      <vt:lpstr>Sannsynlighetsstrøm</vt:lpstr>
      <vt:lpstr>Transmisjon og refleksjons-koeffisienter</vt:lpstr>
      <vt:lpstr>Bølgepakkesimulering (NB! Vertikalt skift er feil her!)</vt:lpstr>
      <vt:lpstr>Forklaring</vt:lpstr>
      <vt:lpstr>Tunnelering – forts.</vt:lpstr>
      <vt:lpstr>Tunnelering – bølgefunksjonen (utledes ikke videre)</vt:lpstr>
      <vt:lpstr>Bølgefunksjoner, visualisering</vt:lpstr>
      <vt:lpstr>Bølgefunksjoner, visualisering</vt:lpstr>
      <vt:lpstr>Bølgefunksjoner, visualisering</vt:lpstr>
      <vt:lpstr>Bølgefunksjoner, visualisering</vt:lpstr>
      <vt:lpstr>Bølgefunksjoner, visualisering</vt:lpstr>
      <vt:lpstr>Bølgefunksjoner, visualisering</vt:lpstr>
      <vt:lpstr>Nobelpris for realisering av tunnelering i 1973</vt:lpstr>
      <vt:lpstr>Scanning Tunneling Microscope</vt:lpstr>
      <vt:lpstr>Grafen på Ir(111)-krystall</vt:lpstr>
      <vt:lpstr>Enkelt-atom-katalyse (SAC) avbildet med STM</vt:lpstr>
      <vt:lpstr>STM er tunnelering i praksis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5</cp:revision>
  <dcterms:created xsi:type="dcterms:W3CDTF">2024-08-23T10:30:26Z</dcterms:created>
  <dcterms:modified xsi:type="dcterms:W3CDTF">2024-09-03T19:01:25Z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